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1" r:id="rId7"/>
    <p:sldId id="265" r:id="rId8"/>
    <p:sldId id="262" r:id="rId9"/>
    <p:sldId id="266" r:id="rId10"/>
    <p:sldId id="267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media/image1.jpe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9.gif>
</file>

<file path=ppt/media/image2.png>
</file>

<file path=ppt/media/image20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6108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5301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609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65718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3579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9361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9740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9234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2903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2057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5123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AAACE-6FE3-44C3-9D50-FDB96FC2C7E1}" type="datetimeFigureOut">
              <a:rPr lang="ru-RU" smtClean="0"/>
              <a:t>22.05.2024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D4BED-8DC2-40C3-8D48-51D90BCBAE8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7904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 descr="Тепловизионная съемка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24873" y="2022764"/>
            <a:ext cx="11369963" cy="1514763"/>
          </a:xfrm>
        </p:spPr>
        <p:txBody>
          <a:bodyPr>
            <a:normAutofit/>
          </a:bodyPr>
          <a:lstStyle/>
          <a:p>
            <a:r>
              <a:rPr lang="ru-RU" sz="5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Тепловизионная съемка процесса образования гидрата фреона 134a</a:t>
            </a:r>
            <a:endParaRPr lang="ru-RU" sz="50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43418" y="5463308"/>
            <a:ext cx="6548582" cy="1394692"/>
          </a:xfrm>
        </p:spPr>
        <p:txBody>
          <a:bodyPr>
            <a:normAutofit/>
          </a:bodyPr>
          <a:lstStyle/>
          <a:p>
            <a:pPr algn="r"/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Работу выполнил: Климов Б. А.</a:t>
            </a:r>
          </a:p>
          <a:p>
            <a:pPr algn="r"/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Научный руководитель: к.т.н. Мелешкин А. В.</a:t>
            </a:r>
          </a:p>
          <a:p>
            <a:pPr algn="r"/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Институт: ИТ СО РАН</a:t>
            </a:r>
          </a:p>
        </p:txBody>
      </p:sp>
    </p:spTree>
    <p:extLst>
      <p:ext uri="{BB962C8B-B14F-4D97-AF65-F5344CB8AC3E}">
        <p14:creationId xmlns:p14="http://schemas.microsoft.com/office/powerpoint/2010/main" val="267121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4" name="Picture 8" descr="Фокусное расстояние объектива тепловизоров в системах видеонаблюден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338"/>
            <a:ext cx="12192000" cy="6627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346036"/>
            <a:ext cx="10515600" cy="2235201"/>
          </a:xfrm>
        </p:spPr>
        <p:txBody>
          <a:bodyPr>
            <a:normAutofit/>
          </a:bodyPr>
          <a:lstStyle/>
          <a:p>
            <a:pPr algn="ctr"/>
            <a:r>
              <a:rPr lang="ru-RU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endParaRPr lang="ru-RU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6" descr="Для чего используется тепловизор в строительстве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78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0909" y="365125"/>
            <a:ext cx="11711709" cy="1325563"/>
          </a:xfrm>
        </p:spPr>
        <p:txBody>
          <a:bodyPr>
            <a:normAutofit/>
          </a:bodyPr>
          <a:lstStyle/>
          <a:p>
            <a:pPr algn="ctr"/>
            <a:r>
              <a:rPr lang="ru-RU" sz="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Газовые гидраты</a:t>
            </a:r>
            <a:endParaRPr lang="ru-RU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ВЛИЯНИЕ ФАЗОВОГО СОСТОЯНИЯ И СОСТАВА ОДНОГО ИЗ КОМПОНЕНТОВ НА МОРФОЛОГИЮ  СИНТЕТИЧЕСКИХ ГИДРАТОВ ПРИРОДНОГО ГАЗА | Международный  научно-исследовательский журнал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135" y="1690688"/>
            <a:ext cx="6309666" cy="4028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44135" y="5718781"/>
            <a:ext cx="6309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Виды гидратов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4539" y="5718781"/>
            <a:ext cx="41494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гидратов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РЕСУРС ДЛЯ ЭНЕРГЕТИКИ | Уральское отделение РАН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39" y="1690908"/>
            <a:ext cx="4149439" cy="4027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580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5771" y="355699"/>
            <a:ext cx="11665891" cy="1325563"/>
          </a:xfrm>
        </p:spPr>
        <p:txBody>
          <a:bodyPr>
            <a:noAutofit/>
          </a:bodyPr>
          <a:lstStyle/>
          <a:p>
            <a:pPr lvl="1" algn="ctr" rtl="0">
              <a:lnSpc>
                <a:spcPct val="90000"/>
              </a:lnSpc>
              <a:spcBef>
                <a:spcPct val="0"/>
              </a:spcBef>
            </a:pPr>
            <a:r>
              <a:rPr lang="en-US" sz="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Газовый</a:t>
            </a:r>
            <a:r>
              <a:rPr lang="en-US" sz="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гидрат</a:t>
            </a:r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как</a:t>
            </a:r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полезное</a:t>
            </a:r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ископаемое</a:t>
            </a:r>
            <a:endParaRPr lang="ru-RU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Учёные открыли новый способ получения гидратов.Рассматриваем его плюсы по  сравнению с ранее известными методами. | Новая энергия | Дзен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08" b="6253"/>
          <a:stretch/>
        </p:blipFill>
        <p:spPr bwMode="auto">
          <a:xfrm>
            <a:off x="7106861" y="1939637"/>
            <a:ext cx="4864802" cy="394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106861" y="5955223"/>
            <a:ext cx="4864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бразования гидрата метана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Перспективы использования газа: взгляд в 2025 год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4"/>
          <a:stretch/>
        </p:blipFill>
        <p:spPr bwMode="auto">
          <a:xfrm>
            <a:off x="305773" y="1939637"/>
            <a:ext cx="6801088" cy="394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05772" y="5955223"/>
            <a:ext cx="6801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Карта скоплений гидрата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81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9382" y="365125"/>
            <a:ext cx="11674763" cy="1325563"/>
          </a:xfrm>
        </p:spPr>
        <p:txBody>
          <a:bodyPr>
            <a:noAutofit/>
          </a:bodyPr>
          <a:lstStyle/>
          <a:p>
            <a:pPr lvl="1" algn="ctr" rtl="0">
              <a:lnSpc>
                <a:spcPct val="90000"/>
              </a:lnSpc>
              <a:spcBef>
                <a:spcPct val="0"/>
              </a:spcBef>
            </a:pPr>
            <a:r>
              <a:rPr lang="ru-RU" sz="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Гидраты </a:t>
            </a:r>
            <a:r>
              <a:rPr lang="ru-RU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газонесущих </a:t>
            </a:r>
            <a:r>
              <a:rPr lang="ru-RU" sz="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трубопроводах</a:t>
            </a:r>
            <a:endParaRPr lang="ru-RU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Газовые гидраты: трудные, но перспективные – GoArctic.ru – Портал о  развитии Арктик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82" y="1964027"/>
            <a:ext cx="5029680" cy="3915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Какие способы используются для ликвидации гидратных пробок в газопроводах  арматуре оборудовании фото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413" y="1964027"/>
            <a:ext cx="6548732" cy="3915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9408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0"/>
            <a:ext cx="11591636" cy="1325563"/>
          </a:xfrm>
        </p:spPr>
        <p:txBody>
          <a:bodyPr>
            <a:noAutofit/>
          </a:bodyPr>
          <a:lstStyle/>
          <a:p>
            <a:pPr lvl="1" algn="ctr" rtl="0">
              <a:lnSpc>
                <a:spcPct val="90000"/>
              </a:lnSpc>
              <a:spcBef>
                <a:spcPct val="0"/>
              </a:spcBef>
            </a:pPr>
            <a:r>
              <a:rPr lang="ru-RU" sz="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Уникальные свойства газовых гидратов</a:t>
            </a:r>
            <a:endParaRPr lang="ru-RU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CBE84EC-7CFA-76E5-DE0F-D224021B01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325563"/>
            <a:ext cx="6840173" cy="5229200"/>
          </a:xfrm>
          <a:prstGeom prst="rect">
            <a:avLst/>
          </a:prstGeom>
        </p:spPr>
      </p:pic>
      <p:pic>
        <p:nvPicPr>
          <p:cNvPr id="5" name="Picture 2" descr="Пластовые газы конденсаты газогидраты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1525" y="1186942"/>
            <a:ext cx="2415268" cy="4075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7691990" y="5262101"/>
            <a:ext cx="4204446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Равновесные термобарические условия для </a:t>
            </a:r>
            <a:r>
              <a:rPr lang="ru-RU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гидратообразования</a:t>
            </a:r>
            <a:r>
              <a:rPr lang="ru-RU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индивидуальных газов:</a:t>
            </a:r>
          </a:p>
          <a:p>
            <a:pPr algn="just"/>
            <a:r>
              <a:rPr lang="ru-RU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—  N2; 2 — СН4; 3 — СО2; </a:t>
            </a:r>
          </a:p>
          <a:p>
            <a:pPr algn="just"/>
            <a:r>
              <a:rPr lang="ru-RU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природная газовая смесь с относительной  плотностью по воздуху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4 — 0,6; 5 — 0,8; </a:t>
            </a:r>
          </a:p>
          <a:p>
            <a:pPr algn="just"/>
            <a:r>
              <a:rPr lang="ru-RU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— C2H6; 7 — 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С3Н8; 8 – </a:t>
            </a:r>
            <a:r>
              <a:rPr lang="en-US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R134a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ru-RU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Ю.Ф. Макогон 1985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ru-RU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52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1658" y="23391"/>
            <a:ext cx="11576115" cy="1325563"/>
          </a:xfrm>
        </p:spPr>
        <p:txBody>
          <a:bodyPr>
            <a:noAutofit/>
          </a:bodyPr>
          <a:lstStyle/>
          <a:p>
            <a:pPr lvl="1" algn="ctr" rtl="0">
              <a:lnSpc>
                <a:spcPct val="90000"/>
              </a:lnSpc>
              <a:spcBef>
                <a:spcPct val="0"/>
              </a:spcBef>
            </a:pPr>
            <a:r>
              <a:rPr lang="ru-RU" sz="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Экспериментальная установка</a:t>
            </a:r>
            <a:endParaRPr lang="ru-RU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563418" y="278014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3728087"/>
              </p:ext>
            </p:extLst>
          </p:nvPr>
        </p:nvGraphicFramePr>
        <p:xfrm>
          <a:off x="1535744" y="1348954"/>
          <a:ext cx="3872147" cy="21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3" name="Acrobat Document" r:id="rId3" imgW="6415686" imgH="4533492" progId="AcroExch.Document.DC">
                  <p:embed/>
                </p:oleObj>
              </mc:Choice>
              <mc:Fallback>
                <p:oleObj name="Acrobat Document" r:id="rId3" imgW="6415686" imgH="4533492" progId="AcroExch.Document.DC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3184" t="25882" r="15558" b="17982"/>
                      <a:stretch>
                        <a:fillRect/>
                      </a:stretch>
                    </p:blipFill>
                    <p:spPr bwMode="auto">
                      <a:xfrm>
                        <a:off x="1535744" y="1348954"/>
                        <a:ext cx="3872147" cy="21600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5813386" y="1966202"/>
            <a:ext cx="1868109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11" name="Объект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8651109"/>
              </p:ext>
            </p:extLst>
          </p:nvPr>
        </p:nvGraphicFramePr>
        <p:xfrm>
          <a:off x="1555738" y="3439404"/>
          <a:ext cx="3443420" cy="21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4" name="Acrobat Document" r:id="rId5" imgW="6415686" imgH="4533492" progId="Acrobat.Document.DC">
                  <p:embed/>
                </p:oleObj>
              </mc:Choice>
              <mc:Fallback>
                <p:oleObj name="Acrobat Document" r:id="rId5" imgW="6415686" imgH="4533492" progId="Acrobat.Document.DC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2471" t="20000" r="18527" b="18991"/>
                      <a:stretch>
                        <a:fillRect/>
                      </a:stretch>
                    </p:blipFill>
                    <p:spPr bwMode="auto">
                      <a:xfrm>
                        <a:off x="1555738" y="3439404"/>
                        <a:ext cx="3443420" cy="21600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Прямоугольник 11"/>
          <p:cNvSpPr/>
          <p:nvPr/>
        </p:nvSpPr>
        <p:spPr>
          <a:xfrm>
            <a:off x="1535744" y="1350159"/>
            <a:ext cx="3611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а)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1535744" y="3503034"/>
            <a:ext cx="403448" cy="367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б</a:t>
            </a: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)</a:t>
            </a:r>
            <a:endParaRPr lang="ru-RU" dirty="0"/>
          </a:p>
        </p:txBody>
      </p:sp>
      <p:sp>
        <p:nvSpPr>
          <p:cNvPr id="15" name="TextBox 14"/>
          <p:cNvSpPr txBox="1"/>
          <p:nvPr/>
        </p:nvSpPr>
        <p:spPr>
          <a:xfrm>
            <a:off x="176394" y="5590631"/>
            <a:ext cx="11839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 экспериментальной установки. а) Вид сбоку. б) Вид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изнутри. в) Фотография: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1 - тепловизор; 2 - сапфировое стекло; 3 - алюминиевая пластинка; 4 - корпус установки; 5 - кювета; 6 - вода; 7 - термопары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7372" y="1685567"/>
            <a:ext cx="2765347" cy="3687130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7161877" y="1682008"/>
            <a:ext cx="4054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в</a:t>
            </a: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9034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-378" t="6765" r="-1" b="28295"/>
          <a:stretch/>
        </p:blipFill>
        <p:spPr>
          <a:xfrm>
            <a:off x="311423" y="211961"/>
            <a:ext cx="4529926" cy="390755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7001"/>
          <a:stretch/>
        </p:blipFill>
        <p:spPr>
          <a:xfrm>
            <a:off x="5312966" y="211960"/>
            <a:ext cx="2037819" cy="389549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4"/>
          <a:srcRect l="32613" t="20644" r="34568" b="27771"/>
          <a:stretch/>
        </p:blipFill>
        <p:spPr>
          <a:xfrm>
            <a:off x="7350785" y="211960"/>
            <a:ext cx="1867105" cy="391297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5"/>
          <a:srcRect l="35708" t="27190" r="31473" b="26985"/>
          <a:stretch/>
        </p:blipFill>
        <p:spPr>
          <a:xfrm>
            <a:off x="9217889" y="211960"/>
            <a:ext cx="2105893" cy="392054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50" t="47202" r="35924" b="36886"/>
          <a:stretch/>
        </p:blipFill>
        <p:spPr>
          <a:xfrm>
            <a:off x="2401455" y="4741969"/>
            <a:ext cx="1616363" cy="16625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1424" y="4119512"/>
            <a:ext cx="45299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Капиллярные силы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12966" y="4107453"/>
            <a:ext cx="6010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 образования гидрата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28431" y="5065409"/>
            <a:ext cx="4606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Алюминиевая пластинка:</a:t>
            </a: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Размеры: 12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× 12 мм</a:t>
            </a: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Расстояние м/у микроканалами: 100 мкм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8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 rtl="0">
              <a:lnSpc>
                <a:spcPct val="90000"/>
              </a:lnSpc>
              <a:spcBef>
                <a:spcPct val="0"/>
              </a:spcBef>
            </a:pPr>
            <a:r>
              <a:rPr lang="ru-RU" sz="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эксперимента</a:t>
            </a:r>
            <a:endParaRPr lang="ru-RU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5813386" y="1966202"/>
            <a:ext cx="1868109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6" name="Рисунок 2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3852" y="1725327"/>
            <a:ext cx="6660314" cy="416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Объект 4">
            <a:extLst>
              <a:ext uri="{FF2B5EF4-FFF2-40B4-BE49-F238E27FC236}">
                <a16:creationId xmlns:a16="http://schemas.microsoft.com/office/drawing/2014/main" id="{30C04065-5EBC-8096-893B-B483E41B56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5" t="18352" r="32670" b="18317"/>
          <a:stretch/>
        </p:blipFill>
        <p:spPr>
          <a:xfrm>
            <a:off x="232137" y="1690688"/>
            <a:ext cx="4995909" cy="40408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2136" y="5926392"/>
            <a:ext cx="4995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Изображение с тепловизора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3852" y="5926392"/>
            <a:ext cx="6660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График изменения температуры</a:t>
            </a:r>
          </a:p>
        </p:txBody>
      </p:sp>
    </p:spTree>
    <p:extLst>
      <p:ext uri="{BB962C8B-B14F-4D97-AF65-F5344CB8AC3E}">
        <p14:creationId xmlns:p14="http://schemas.microsoft.com/office/powerpoint/2010/main" val="14816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21673" y="406401"/>
            <a:ext cx="11693235" cy="895926"/>
          </a:xfrm>
        </p:spPr>
        <p:txBody>
          <a:bodyPr>
            <a:normAutofit/>
          </a:bodyPr>
          <a:lstStyle/>
          <a:p>
            <a:r>
              <a:rPr lang="ru-RU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ru-RU" sz="5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21673" y="2216727"/>
            <a:ext cx="11693235" cy="335280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Был проведен комплекс работ</a:t>
            </a:r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тарировка термопар, калибровка тепловизора, создание и модификация рабочего участка, проведение исследования и обработка результатов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Был изучен метод тепловизионной съемки и обработка полученных данных с тепловизора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Сделан первый шаг к изучению роста гидрата с помощью аддитивных технологий, позволяющих ускорять рост гидрата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1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203</Words>
  <Application>Microsoft Office PowerPoint</Application>
  <PresentationFormat>Широкоэкранный</PresentationFormat>
  <Paragraphs>34</Paragraphs>
  <Slides>10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Acrobat Document</vt:lpstr>
      <vt:lpstr>Тепловизионная съемка процесса образования гидрата фреона 134a</vt:lpstr>
      <vt:lpstr>Газовые гидраты</vt:lpstr>
      <vt:lpstr>Газовый гидрат как полезное ископаемое</vt:lpstr>
      <vt:lpstr>Гидраты в газонесущих трубопроводах</vt:lpstr>
      <vt:lpstr>Уникальные свойства газовых гидратов</vt:lpstr>
      <vt:lpstr>Экспериментальная установка</vt:lpstr>
      <vt:lpstr>Презентация PowerPoint</vt:lpstr>
      <vt:lpstr>Результаты эксперимента</vt:lpstr>
      <vt:lpstr>Заключение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Тепловизионная съемка процесса образования гидрата фреона 134a</dc:title>
  <dc:creator>Bogdan Klimov</dc:creator>
  <cp:lastModifiedBy>Bogdan Klimov</cp:lastModifiedBy>
  <cp:revision>31</cp:revision>
  <dcterms:created xsi:type="dcterms:W3CDTF">2024-05-20T11:41:27Z</dcterms:created>
  <dcterms:modified xsi:type="dcterms:W3CDTF">2024-05-21T22:25:49Z</dcterms:modified>
</cp:coreProperties>
</file>

<file path=docProps/thumbnail.jpeg>
</file>